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Lst>
  <p:sldIdLst>
    <p:sldId id="256" r:id="rId2"/>
    <p:sldId id="257" r:id="rId3"/>
    <p:sldId id="258" r:id="rId4"/>
    <p:sldId id="259" r:id="rId5"/>
    <p:sldId id="260" r:id="rId6"/>
    <p:sldId id="261" r:id="rId7"/>
    <p:sldId id="263" r:id="rId8"/>
    <p:sldId id="262" r:id="rId9"/>
    <p:sldId id="265"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8" autoAdjust="0"/>
    <p:restoredTop sz="94660"/>
  </p:normalViewPr>
  <p:slideViewPr>
    <p:cSldViewPr snapToGrid="0">
      <p:cViewPr varScale="1">
        <p:scale>
          <a:sx n="47" d="100"/>
          <a:sy n="47" d="100"/>
        </p:scale>
        <p:origin x="77"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1/27/2018</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smtClean="0"/>
              <a:t>
              </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024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1/27/2018</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5833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1/27/2018</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6209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1/27/2018</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2669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1/27/2018</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1625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1/27/2018</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5665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1/27/2018</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7447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1/27/2018</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3495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1/27/2018</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1298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1/27/2018</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3613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1/27/2018</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4904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1/27/2018</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9603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1/27/2018</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683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1/27/2018</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992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1/27/2018</a:t>
            </a:fld>
            <a:endParaRPr lang="en-US" dirty="0"/>
          </a:p>
        </p:txBody>
      </p:sp>
      <p:sp>
        <p:nvSpPr>
          <p:cNvPr id="3" name="Footer Placeholder 2"/>
          <p:cNvSpPr>
            <a:spLocks noGrp="1"/>
          </p:cNvSpPr>
          <p:nvPr>
            <p:ph type="ftr" sz="quarter" idx="11"/>
          </p:nvPr>
        </p:nvSpPr>
        <p:spPr/>
        <p:txBody>
          <a:bodyPr/>
          <a:lstStyle/>
          <a:p>
            <a:r>
              <a:rPr lang="en-US" smtClean="0"/>
              <a:t>
              </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42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1/27/2018</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5384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1/27/2018</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2004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1/27/2018</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smtClean="0"/>
              <a:t>
              </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01350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4.xml"/><Relationship Id="rId1" Type="http://schemas.openxmlformats.org/officeDocument/2006/relationships/video" Target="https://www.youtube.com/embed/f-_SJIrALL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608631"/>
            <a:ext cx="8825658" cy="2677648"/>
          </a:xfrm>
        </p:spPr>
        <p:txBody>
          <a:bodyPr/>
          <a:lstStyle/>
          <a:p>
            <a:r>
              <a:rPr lang="en-US" dirty="0" smtClean="0"/>
              <a:t>The Forgotten Song</a:t>
            </a:r>
            <a:endParaRPr lang="en-US" dirty="0"/>
          </a:p>
        </p:txBody>
      </p:sp>
      <p:sp>
        <p:nvSpPr>
          <p:cNvPr id="3" name="Subtitle 2"/>
          <p:cNvSpPr>
            <a:spLocks noGrp="1"/>
          </p:cNvSpPr>
          <p:nvPr>
            <p:ph type="subTitle" idx="1"/>
          </p:nvPr>
        </p:nvSpPr>
        <p:spPr>
          <a:xfrm>
            <a:off x="1154955" y="4346669"/>
            <a:ext cx="8825658" cy="861420"/>
          </a:xfrm>
        </p:spPr>
        <p:txBody>
          <a:bodyPr/>
          <a:lstStyle/>
          <a:p>
            <a:r>
              <a:rPr lang="en-US" dirty="0" smtClean="0"/>
              <a:t>The untold story of those around us</a:t>
            </a:r>
            <a:endParaRPr lang="en-US" dirty="0"/>
          </a:p>
        </p:txBody>
      </p:sp>
      <p:pic>
        <p:nvPicPr>
          <p:cNvPr id="4" name="Appear-KP-1137861048">
            <a:hlinkClick r:id="" action="ppaction://media"/>
          </p:cNvPr>
          <p:cNvPicPr>
            <a:picLocks noChangeAspect="1"/>
          </p:cNvPicPr>
          <p:nvPr>
            <a:audioFile r:link="rId2"/>
            <p:extLst>
              <p:ext uri="{DAA4B4D4-6D71-4841-9C94-3DE7FCFB9230}">
                <p14:media xmlns:p14="http://schemas.microsoft.com/office/powerpoint/2010/main" r:embed="rId1">
                  <p14:fade in="2000" out="2000"/>
                </p14:media>
              </p:ext>
            </p:extLst>
          </p:nvPr>
        </p:nvPicPr>
        <p:blipFill>
          <a:blip r:embed="rId4"/>
          <a:stretch>
            <a:fillRect/>
          </a:stretch>
        </p:blipFill>
        <p:spPr>
          <a:xfrm>
            <a:off x="667592" y="630168"/>
            <a:ext cx="487363" cy="487363"/>
          </a:xfrm>
          <a:prstGeom prst="rect">
            <a:avLst/>
          </a:prstGeom>
        </p:spPr>
      </p:pic>
    </p:spTree>
    <p:extLst>
      <p:ext uri="{BB962C8B-B14F-4D97-AF65-F5344CB8AC3E}">
        <p14:creationId xmlns:p14="http://schemas.microsoft.com/office/powerpoint/2010/main" val="46041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817" fill="hold"/>
                                        <p:tgtEl>
                                          <p:spTgt spid="4"/>
                                        </p:tgtEl>
                                      </p:cBhvr>
                                    </p:cmd>
                                  </p:childTnLst>
                                </p:cTn>
                              </p:par>
                              <p:par>
                                <p:cTn id="7" presetID="42" presetClass="entr" presetSubtype="0" fill="hold" grpId="0" nodeType="withEffect">
                                  <p:stCondLst>
                                    <p:cond delay="150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3000"/>
                                        <p:tgtEl>
                                          <p:spTgt spid="3">
                                            <p:txEl>
                                              <p:pRg st="0" end="0"/>
                                            </p:txEl>
                                          </p:spTgt>
                                        </p:tgtEl>
                                      </p:cBhvr>
                                    </p:animEffect>
                                    <p:anim calcmode="lin" valueType="num">
                                      <p:cBhvr>
                                        <p:cTn id="10" dur="3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1" dur="3000" fill="hold"/>
                                        <p:tgtEl>
                                          <p:spTgt spid="3">
                                            <p:txEl>
                                              <p:pRg st="0" end="0"/>
                                            </p:txEl>
                                          </p:spTgt>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5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ppt_x</p:attrName>
                                        </p:attrNameLst>
                                      </p:cBhvr>
                                      <p:tavLst>
                                        <p:tav tm="0">
                                          <p:val>
                                            <p:strVal val="#ppt_x"/>
                                          </p:val>
                                        </p:tav>
                                        <p:tav tm="100000">
                                          <p:val>
                                            <p:strVal val="#ppt_x"/>
                                          </p:val>
                                        </p:tav>
                                      </p:tavLst>
                                    </p:anim>
                                    <p:anim calcmode="lin" valueType="num">
                                      <p:cBhvr>
                                        <p:cTn id="16" dur="2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7" fill="hold" display="0">
                  <p:stCondLst>
                    <p:cond delay="indefinite"/>
                  </p:stCondLst>
                  <p:endCondLst>
                    <p:cond evt="onStopAudio" delay="0">
                      <p:tgtEl>
                        <p:sldTgt/>
                      </p:tgtEl>
                    </p:cond>
                  </p:endCondLst>
                </p:cTn>
                <p:tgtEl>
                  <p:spTgt spid="4"/>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sz="half" idx="1"/>
          </p:nvPr>
        </p:nvSpPr>
        <p:spPr>
          <a:xfrm>
            <a:off x="1154954" y="2554515"/>
            <a:ext cx="9752532" cy="4091214"/>
          </a:xfrm>
        </p:spPr>
        <p:txBody>
          <a:bodyPr/>
          <a:lstStyle/>
          <a:p>
            <a:r>
              <a:rPr lang="en-US" b="1" dirty="0" smtClean="0">
                <a:latin typeface="Kristen ITC" panose="03050502040202030202" pitchFamily="66" charset="0"/>
              </a:rPr>
              <a:t>Games like “The Forgotten Song”</a:t>
            </a:r>
          </a:p>
          <a:p>
            <a:pPr lvl="1"/>
            <a:r>
              <a:rPr lang="en-US" b="1" dirty="0" smtClean="0">
                <a:latin typeface="Eras Light ITC" panose="020B0402030504020804" pitchFamily="34" charset="0"/>
              </a:rPr>
              <a:t>The Legend of Zelda: Majora’s Mask </a:t>
            </a:r>
            <a:r>
              <a:rPr lang="en-US" dirty="0" smtClean="0">
                <a:latin typeface="Eras Light ITC" panose="020B0402030504020804" pitchFamily="34" charset="0"/>
              </a:rPr>
              <a:t>– Time Mechanic/Character Transition Mechanic</a:t>
            </a:r>
          </a:p>
          <a:p>
            <a:pPr lvl="1"/>
            <a:r>
              <a:rPr lang="en-US" b="1" dirty="0" smtClean="0">
                <a:latin typeface="Eras Light ITC" panose="020B0402030504020804" pitchFamily="34" charset="0"/>
              </a:rPr>
              <a:t>Stardew Valley </a:t>
            </a:r>
            <a:r>
              <a:rPr lang="en-US" dirty="0" smtClean="0">
                <a:latin typeface="Eras Light ITC" panose="020B0402030504020804" pitchFamily="34" charset="0"/>
              </a:rPr>
              <a:t>– Schedule Mechanic/Cutscenes/Art Perspective</a:t>
            </a:r>
          </a:p>
          <a:p>
            <a:pPr lvl="1"/>
            <a:r>
              <a:rPr lang="en-US" b="1" dirty="0" smtClean="0">
                <a:latin typeface="Eras Light ITC" panose="020B0402030504020804" pitchFamily="34" charset="0"/>
              </a:rPr>
              <a:t>Undertale</a:t>
            </a:r>
            <a:r>
              <a:rPr lang="en-US" dirty="0" smtClean="0">
                <a:latin typeface="Eras Light ITC" panose="020B0402030504020804" pitchFamily="34" charset="0"/>
              </a:rPr>
              <a:t> – Decision-based outcomes</a:t>
            </a:r>
          </a:p>
          <a:p>
            <a:pPr lvl="1"/>
            <a:r>
              <a:rPr lang="en-US" b="1" dirty="0" smtClean="0">
                <a:latin typeface="Eras Light ITC" panose="020B0402030504020804" pitchFamily="34" charset="0"/>
              </a:rPr>
              <a:t>Final Fantasy (Early Games) </a:t>
            </a:r>
            <a:r>
              <a:rPr lang="en-US" dirty="0" smtClean="0">
                <a:latin typeface="Eras Light ITC" panose="020B0402030504020804" pitchFamily="34" charset="0"/>
              </a:rPr>
              <a:t>– Cutscenes/Immersive Story</a:t>
            </a:r>
          </a:p>
          <a:p>
            <a:pPr lvl="1"/>
            <a:r>
              <a:rPr lang="en-US" b="1" dirty="0" smtClean="0">
                <a:latin typeface="Eras Light ITC" panose="020B0402030504020804" pitchFamily="34" charset="0"/>
              </a:rPr>
              <a:t>To The Moon </a:t>
            </a:r>
            <a:r>
              <a:rPr lang="en-US" dirty="0" smtClean="0">
                <a:latin typeface="Eras Light ITC" panose="020B0402030504020804" pitchFamily="34" charset="0"/>
              </a:rPr>
              <a:t>– NPC-centric gameplay/Story</a:t>
            </a:r>
          </a:p>
          <a:p>
            <a:pPr lvl="1"/>
            <a:endParaRPr lang="en-US" dirty="0" smtClean="0"/>
          </a:p>
          <a:p>
            <a:r>
              <a:rPr lang="en-US" b="1" dirty="0" smtClean="0">
                <a:latin typeface="Kristen ITC" panose="03050502040202030202" pitchFamily="66" charset="0"/>
              </a:rPr>
              <a:t>Recommended</a:t>
            </a:r>
          </a:p>
          <a:p>
            <a:pPr lvl="1"/>
            <a:r>
              <a:rPr lang="en-US" b="1" dirty="0" smtClean="0">
                <a:latin typeface="Eras Light ITC" panose="020B0402030504020804" pitchFamily="34" charset="0"/>
              </a:rPr>
              <a:t>To The Moon </a:t>
            </a:r>
            <a:r>
              <a:rPr lang="en-US" dirty="0" smtClean="0">
                <a:latin typeface="Eras Light ITC" panose="020B0402030504020804" pitchFamily="34" charset="0"/>
              </a:rPr>
              <a:t>– Available on Steam</a:t>
            </a:r>
          </a:p>
          <a:p>
            <a:pPr lvl="1"/>
            <a:r>
              <a:rPr lang="en-US" b="1" dirty="0" smtClean="0">
                <a:latin typeface="Eras Light ITC" panose="020B0402030504020804" pitchFamily="34" charset="0"/>
              </a:rPr>
              <a:t>Stardew Valley </a:t>
            </a:r>
            <a:r>
              <a:rPr lang="en-US" dirty="0" smtClean="0">
                <a:latin typeface="Eras Light ITC" panose="020B0402030504020804" pitchFamily="34" charset="0"/>
              </a:rPr>
              <a:t>– Available on Steam</a:t>
            </a:r>
          </a:p>
          <a:p>
            <a:pPr lvl="1"/>
            <a:endParaRPr lang="en-US" dirty="0"/>
          </a:p>
        </p:txBody>
      </p:sp>
    </p:spTree>
    <p:extLst>
      <p:ext uri="{BB962C8B-B14F-4D97-AF65-F5344CB8AC3E}">
        <p14:creationId xmlns:p14="http://schemas.microsoft.com/office/powerpoint/2010/main" val="2158790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idx="1"/>
          </p:nvPr>
        </p:nvSpPr>
        <p:spPr>
          <a:xfrm>
            <a:off x="501812" y="2701470"/>
            <a:ext cx="4592703" cy="3416300"/>
          </a:xfrm>
        </p:spPr>
        <p:txBody>
          <a:bodyPr/>
          <a:lstStyle/>
          <a:p>
            <a:pPr marL="0" indent="0">
              <a:buNone/>
            </a:pPr>
            <a:r>
              <a:rPr lang="en-US" dirty="0">
                <a:latin typeface="Eras Light ITC" panose="020B0402030504020804" pitchFamily="34" charset="0"/>
              </a:rPr>
              <a:t>In today’s world we associate with a multitude of people who are an ordinary part of our daily lives. We pass them by without ever learning who they are; their achievements, their struggles, their needs; and our capacity to learn from them, or help them. The purpose of The Forgotten Song is to provide a catalyst for the player to learn to empathize with all kinds of people. The message of this game is that </a:t>
            </a:r>
            <a:r>
              <a:rPr lang="en-US" b="1" i="1" dirty="0">
                <a:latin typeface="Eras Light ITC" panose="020B0402030504020804" pitchFamily="34" charset="0"/>
              </a:rPr>
              <a:t>everyone matters.</a:t>
            </a:r>
          </a:p>
          <a:p>
            <a:endParaRPr lang="en-US" dirty="0">
              <a:latin typeface="Eras Light ITC" panose="020B0402030504020804" pitchFamily="34" charset="0"/>
            </a:endParaRPr>
          </a:p>
        </p:txBody>
      </p:sp>
      <p:pic>
        <p:nvPicPr>
          <p:cNvPr id="1026" name="Picture 2" descr="Image result for stardew valley friends text"/>
          <p:cNvPicPr>
            <a:picLocks noChangeAspect="1" noChangeArrowheads="1"/>
          </p:cNvPicPr>
          <p:nvPr/>
        </p:nvPicPr>
        <p:blipFill rotWithShape="1">
          <a:blip r:embed="rId2">
            <a:extLst>
              <a:ext uri="{28A0092B-C50C-407E-A947-70E740481C1C}">
                <a14:useLocalDpi xmlns:a14="http://schemas.microsoft.com/office/drawing/2010/main" val="0"/>
              </a:ext>
            </a:extLst>
          </a:blip>
          <a:srcRect t="31733"/>
          <a:stretch/>
        </p:blipFill>
        <p:spPr bwMode="auto">
          <a:xfrm>
            <a:off x="5395673" y="2701470"/>
            <a:ext cx="6286154"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9650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Hype intr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602"/>
          </a:xfrm>
        </p:spPr>
      </p:pic>
    </p:spTree>
    <p:extLst>
      <p:ext uri="{BB962C8B-B14F-4D97-AF65-F5344CB8AC3E}">
        <p14:creationId xmlns:p14="http://schemas.microsoft.com/office/powerpoint/2010/main" val="364606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2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a:t>
            </a:r>
          </a:p>
        </p:txBody>
      </p:sp>
      <p:sp>
        <p:nvSpPr>
          <p:cNvPr id="3" name="Content Placeholder 2"/>
          <p:cNvSpPr>
            <a:spLocks noGrp="1"/>
          </p:cNvSpPr>
          <p:nvPr>
            <p:ph idx="1"/>
          </p:nvPr>
        </p:nvSpPr>
        <p:spPr>
          <a:xfrm>
            <a:off x="7385438" y="2668815"/>
            <a:ext cx="4278086" cy="3416300"/>
          </a:xfrm>
        </p:spPr>
        <p:txBody>
          <a:bodyPr/>
          <a:lstStyle/>
          <a:p>
            <a:pPr marL="0" indent="0">
              <a:buNone/>
            </a:pPr>
            <a:r>
              <a:rPr lang="en-US" dirty="0" smtClean="0">
                <a:latin typeface="Eras Light ITC" panose="020B0402030504020804" pitchFamily="34" charset="0"/>
              </a:rPr>
              <a:t>In The Forgotten Song (Tentative Title) you have the opportunity to play through the eyes of the NPC’s. It is through their eyes, and their experiences that you learn about the fantastic world you find yourself in, and how </a:t>
            </a:r>
            <a:r>
              <a:rPr lang="en-US" b="1" i="1" dirty="0" smtClean="0">
                <a:latin typeface="Eras Light ITC" panose="020B0402030504020804" pitchFamily="34" charset="0"/>
              </a:rPr>
              <a:t>each individual can influence the life of the other.</a:t>
            </a:r>
            <a:endParaRPr lang="en-US" b="1" i="1" dirty="0">
              <a:latin typeface="Eras Light ITC" panose="020B0402030504020804" pitchFamily="34" charset="0"/>
            </a:endParaRPr>
          </a:p>
        </p:txBody>
      </p:sp>
      <p:pic>
        <p:nvPicPr>
          <p:cNvPr id="2050"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8108" b="11074"/>
          <a:stretch/>
        </p:blipFill>
        <p:spPr bwMode="auto">
          <a:xfrm>
            <a:off x="1154954" y="2668815"/>
            <a:ext cx="6038913"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9881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Vision</a:t>
            </a:r>
            <a:endParaRPr lang="en-US" dirty="0"/>
          </a:p>
        </p:txBody>
      </p:sp>
      <p:sp>
        <p:nvSpPr>
          <p:cNvPr id="3" name="Content Placeholder 2"/>
          <p:cNvSpPr>
            <a:spLocks noGrp="1"/>
          </p:cNvSpPr>
          <p:nvPr>
            <p:ph idx="1"/>
          </p:nvPr>
        </p:nvSpPr>
        <p:spPr>
          <a:xfrm>
            <a:off x="408214" y="1680632"/>
            <a:ext cx="11315699" cy="4893129"/>
          </a:xfrm>
          <a:solidFill>
            <a:schemeClr val="bg1"/>
          </a:solidFill>
        </p:spPr>
        <p:txBody>
          <a:bodyPr>
            <a:normAutofit lnSpcReduction="10000"/>
          </a:bodyPr>
          <a:lstStyle/>
          <a:p>
            <a:pPr marL="0" indent="0">
              <a:buNone/>
            </a:pPr>
            <a:r>
              <a:rPr lang="en-US" dirty="0">
                <a:latin typeface="Eras Light ITC" panose="020B0402030504020804" pitchFamily="34" charset="0"/>
              </a:rPr>
              <a:t>Imagine you find yourself in a world of fantasy and wonder. </a:t>
            </a:r>
            <a:r>
              <a:rPr lang="en-US" dirty="0" smtClean="0">
                <a:latin typeface="Eras Light ITC" panose="020B0402030504020804" pitchFamily="34" charset="0"/>
              </a:rPr>
              <a:t>You are </a:t>
            </a:r>
            <a:r>
              <a:rPr lang="en-US" dirty="0" err="1" smtClean="0">
                <a:latin typeface="Eras Light ITC" panose="020B0402030504020804" pitchFamily="34" charset="0"/>
              </a:rPr>
              <a:t>passign</a:t>
            </a:r>
            <a:r>
              <a:rPr lang="en-US" dirty="0" smtClean="0">
                <a:latin typeface="Eras Light ITC" panose="020B0402030504020804" pitchFamily="34" charset="0"/>
              </a:rPr>
              <a:t> </a:t>
            </a:r>
            <a:r>
              <a:rPr lang="en-US" dirty="0">
                <a:latin typeface="Eras Light ITC" panose="020B0402030504020804" pitchFamily="34" charset="0"/>
              </a:rPr>
              <a:t>through a small country province. The people of the land seem happy and full of love! However it isn’t long before you realize the deep scars that stripe the hearts of these seemingly happy people. At best, they pretend that everything is fine and happy, choosing to ignore their problems rather than find a solution. At worst they harbor grudges, or try to discretely bring chaos and pain to those whom they envy and hate. Little do they realize that their enmity is bringing destruction to the entire land. What is to be done? After all, it’s not your problem… or is it?</a:t>
            </a:r>
          </a:p>
          <a:p>
            <a:pPr marL="0" indent="0">
              <a:buNone/>
            </a:pPr>
            <a:r>
              <a:rPr lang="en-US" dirty="0">
                <a:latin typeface="Eras Light ITC" panose="020B0402030504020804" pitchFamily="34" charset="0"/>
              </a:rPr>
              <a:t>After a brief stay you wake up to be on your way; but nothing is familiar anymore. You have awakened somewhere else in the province. You ARE someone else! </a:t>
            </a:r>
            <a:r>
              <a:rPr lang="en-US" dirty="0" smtClean="0">
                <a:latin typeface="Eras Light ITC" panose="020B0402030504020804" pitchFamily="34" charset="0"/>
              </a:rPr>
              <a:t>You </a:t>
            </a:r>
            <a:r>
              <a:rPr lang="en-US" dirty="0">
                <a:latin typeface="Eras Light ITC" panose="020B0402030504020804" pitchFamily="34" charset="0"/>
              </a:rPr>
              <a:t>become a stranger to yourself, and familiar to these </a:t>
            </a:r>
            <a:r>
              <a:rPr lang="en-US" dirty="0" smtClean="0">
                <a:latin typeface="Eras Light ITC" panose="020B0402030504020804" pitchFamily="34" charset="0"/>
              </a:rPr>
              <a:t>strangers! </a:t>
            </a:r>
            <a:r>
              <a:rPr lang="en-US" dirty="0">
                <a:latin typeface="Eras Light ITC" panose="020B0402030504020804" pitchFamily="34" charset="0"/>
              </a:rPr>
              <a:t>You hardly have time to adjust to this new life </a:t>
            </a:r>
            <a:r>
              <a:rPr lang="en-US" dirty="0" smtClean="0">
                <a:latin typeface="Eras Light ITC" panose="020B0402030504020804" pitchFamily="34" charset="0"/>
              </a:rPr>
              <a:t>before you wake up one morning and it’s happened </a:t>
            </a:r>
            <a:r>
              <a:rPr lang="en-US" dirty="0">
                <a:latin typeface="Eras Light ITC" panose="020B0402030504020804" pitchFamily="34" charset="0"/>
              </a:rPr>
              <a:t>again! You are </a:t>
            </a:r>
            <a:r>
              <a:rPr lang="en-US" dirty="0" smtClean="0">
                <a:latin typeface="Eras Light ITC" panose="020B0402030504020804" pitchFamily="34" charset="0"/>
              </a:rPr>
              <a:t>seeing the world through the eyes of someone new! </a:t>
            </a:r>
            <a:r>
              <a:rPr lang="en-US" dirty="0">
                <a:latin typeface="Eras Light ITC" panose="020B0402030504020804" pitchFamily="34" charset="0"/>
              </a:rPr>
              <a:t>Conscious of each new life you live, the pattern continues until you’ve resigned yourself to living this way; through the eyes of strangers.</a:t>
            </a:r>
          </a:p>
          <a:p>
            <a:pPr marL="0" indent="0">
              <a:buNone/>
            </a:pPr>
            <a:r>
              <a:rPr lang="en-US" dirty="0">
                <a:latin typeface="Eras Light ITC" panose="020B0402030504020804" pitchFamily="34" charset="0"/>
              </a:rPr>
              <a:t>As it happens, you begin to notice some things about the lives you live. You begin to notice that the actions you take as one person will affect how your life will be the next time you make the switch. Eventually you learn how to control this mysterious power of yours. Now it’s up to you to save these people from their own self-destruction.</a:t>
            </a:r>
          </a:p>
          <a:p>
            <a:pPr marL="0" indent="0">
              <a:buNone/>
            </a:pPr>
            <a:r>
              <a:rPr lang="en-US" b="1" dirty="0">
                <a:latin typeface="Eras Light ITC" panose="020B0402030504020804" pitchFamily="34" charset="0"/>
              </a:rPr>
              <a:t>My vision is to provide a gaming experience like no other; one where player progresses the story by learning to empathize with the characters. In the end, the player should feel that everyone matters; whether in the game or outside of it; including the player themself.</a:t>
            </a:r>
          </a:p>
          <a:p>
            <a:pPr marL="0" indent="0">
              <a:buNone/>
            </a:pPr>
            <a:endParaRPr lang="en-US" dirty="0">
              <a:latin typeface="Eras Light ITC" panose="020B0402030504020804" pitchFamily="34" charset="0"/>
            </a:endParaRPr>
          </a:p>
        </p:txBody>
      </p:sp>
    </p:spTree>
    <p:extLst>
      <p:ext uri="{BB962C8B-B14F-4D97-AF65-F5344CB8AC3E}">
        <p14:creationId xmlns:p14="http://schemas.microsoft.com/office/powerpoint/2010/main" val="41792637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Requirements</a:t>
            </a:r>
            <a:endParaRPr lang="en-US" dirty="0"/>
          </a:p>
        </p:txBody>
      </p:sp>
      <p:sp>
        <p:nvSpPr>
          <p:cNvPr id="5" name="Content Placeholder 4"/>
          <p:cNvSpPr>
            <a:spLocks noGrp="1"/>
          </p:cNvSpPr>
          <p:nvPr>
            <p:ph sz="half" idx="1"/>
          </p:nvPr>
        </p:nvSpPr>
        <p:spPr>
          <a:xfrm>
            <a:off x="816429" y="2398486"/>
            <a:ext cx="2530929" cy="4608601"/>
          </a:xfrm>
        </p:spPr>
        <p:txBody>
          <a:bodyPr>
            <a:normAutofit/>
          </a:bodyPr>
          <a:lstStyle/>
          <a:p>
            <a:pPr>
              <a:buSzPct val="100000"/>
              <a:buFont typeface="Arial" panose="020B0604020202020204" pitchFamily="34" charset="0"/>
              <a:buChar char="•"/>
            </a:pPr>
            <a:r>
              <a:rPr lang="en-US" b="1" dirty="0" smtClean="0">
                <a:latin typeface="Kristen ITC" panose="03050502040202030202" pitchFamily="66" charset="0"/>
              </a:rPr>
              <a:t>Writing</a:t>
            </a:r>
          </a:p>
          <a:p>
            <a:pPr lvl="1">
              <a:buSzPct val="100000"/>
              <a:buFont typeface="Arial" panose="020B0604020202020204" pitchFamily="34" charset="0"/>
              <a:buChar char="•"/>
            </a:pPr>
            <a:r>
              <a:rPr lang="en-US" b="1" dirty="0" smtClean="0">
                <a:latin typeface="Eras Light ITC" panose="020B0402030504020804" pitchFamily="34" charset="0"/>
              </a:rPr>
              <a:t>Character Bio</a:t>
            </a:r>
          </a:p>
          <a:p>
            <a:pPr lvl="1">
              <a:buSzPct val="100000"/>
              <a:buFont typeface="Arial" panose="020B0604020202020204" pitchFamily="34" charset="0"/>
              <a:buChar char="•"/>
            </a:pPr>
            <a:r>
              <a:rPr lang="en-US" b="1" dirty="0" smtClean="0">
                <a:latin typeface="Eras Light ITC" panose="020B0402030504020804" pitchFamily="34" charset="0"/>
              </a:rPr>
              <a:t>World History</a:t>
            </a:r>
          </a:p>
          <a:p>
            <a:pPr lvl="1">
              <a:buSzPct val="100000"/>
              <a:buFont typeface="Arial" panose="020B0604020202020204" pitchFamily="34" charset="0"/>
              <a:buChar char="•"/>
            </a:pPr>
            <a:r>
              <a:rPr lang="en-US" b="1" dirty="0" smtClean="0">
                <a:latin typeface="Eras Light ITC" panose="020B0402030504020804" pitchFamily="34" charset="0"/>
              </a:rPr>
              <a:t>Dialog</a:t>
            </a:r>
          </a:p>
          <a:p>
            <a:pPr lvl="1">
              <a:buSzPct val="100000"/>
              <a:buFont typeface="Arial" panose="020B0604020202020204" pitchFamily="34" charset="0"/>
              <a:buChar char="•"/>
            </a:pPr>
            <a:r>
              <a:rPr lang="en-US" b="1" dirty="0" smtClean="0">
                <a:latin typeface="Eras Light ITC" panose="020B0402030504020804" pitchFamily="34" charset="0"/>
              </a:rPr>
              <a:t>Cutscenes</a:t>
            </a:r>
          </a:p>
          <a:p>
            <a:pPr>
              <a:buSzPct val="100000"/>
              <a:buFont typeface="Arial" panose="020B0604020202020204" pitchFamily="34" charset="0"/>
              <a:buChar char="•"/>
            </a:pPr>
            <a:r>
              <a:rPr lang="en-US" b="1" dirty="0">
                <a:latin typeface="Kristen ITC" panose="03050502040202030202" pitchFamily="66" charset="0"/>
              </a:rPr>
              <a:t>Audio</a:t>
            </a:r>
          </a:p>
          <a:p>
            <a:pPr lvl="1">
              <a:buSzPct val="100000"/>
              <a:buFont typeface="Arial" panose="020B0604020202020204" pitchFamily="34" charset="0"/>
              <a:buChar char="•"/>
            </a:pPr>
            <a:r>
              <a:rPr lang="en-US" b="1" dirty="0">
                <a:latin typeface="Eras Light ITC" panose="020B0402030504020804" pitchFamily="34" charset="0"/>
              </a:rPr>
              <a:t>Music</a:t>
            </a:r>
          </a:p>
          <a:p>
            <a:pPr lvl="1">
              <a:buSzPct val="100000"/>
              <a:buFont typeface="Arial" panose="020B0604020202020204" pitchFamily="34" charset="0"/>
              <a:buChar char="•"/>
            </a:pPr>
            <a:r>
              <a:rPr lang="en-US" b="1" dirty="0">
                <a:latin typeface="Eras Light ITC" panose="020B0402030504020804" pitchFamily="34" charset="0"/>
              </a:rPr>
              <a:t>Sound Effects</a:t>
            </a:r>
          </a:p>
          <a:p>
            <a:pPr lvl="1">
              <a:buSzPct val="100000"/>
              <a:buFont typeface="Arial" panose="020B0604020202020204" pitchFamily="34" charset="0"/>
              <a:buChar char="•"/>
            </a:pPr>
            <a:r>
              <a:rPr lang="en-US" b="1" dirty="0">
                <a:latin typeface="Eras Light ITC" panose="020B0402030504020804" pitchFamily="34" charset="0"/>
              </a:rPr>
              <a:t>Ambient/World </a:t>
            </a:r>
            <a:r>
              <a:rPr lang="en-US" b="1" dirty="0" smtClean="0">
                <a:latin typeface="Eras Light ITC" panose="020B0402030504020804" pitchFamily="34" charset="0"/>
              </a:rPr>
              <a:t>Sounds</a:t>
            </a:r>
            <a:endParaRPr lang="en-US" b="1" dirty="0">
              <a:latin typeface="Eras Light ITC" panose="020B0402030504020804" pitchFamily="34" charset="0"/>
            </a:endParaRPr>
          </a:p>
        </p:txBody>
      </p:sp>
      <p:sp>
        <p:nvSpPr>
          <p:cNvPr id="6" name="Content Placeholder 5"/>
          <p:cNvSpPr>
            <a:spLocks noGrp="1"/>
          </p:cNvSpPr>
          <p:nvPr>
            <p:ph sz="half" idx="2"/>
          </p:nvPr>
        </p:nvSpPr>
        <p:spPr>
          <a:xfrm>
            <a:off x="3741406" y="2398486"/>
            <a:ext cx="4273762" cy="4483100"/>
          </a:xfrm>
        </p:spPr>
        <p:txBody>
          <a:bodyPr>
            <a:normAutofit/>
          </a:bodyPr>
          <a:lstStyle/>
          <a:p>
            <a:pPr>
              <a:buSzPct val="100000"/>
              <a:buFont typeface="Arial" panose="020B0604020202020204" pitchFamily="34" charset="0"/>
              <a:buChar char="•"/>
            </a:pPr>
            <a:r>
              <a:rPr lang="en-US" b="1" dirty="0" smtClean="0">
                <a:latin typeface="Kristen ITC" panose="03050502040202030202" pitchFamily="66" charset="0"/>
              </a:rPr>
              <a:t>Programming</a:t>
            </a:r>
          </a:p>
          <a:p>
            <a:pPr lvl="1">
              <a:buSzPct val="100000"/>
              <a:buFont typeface="Arial" panose="020B0604020202020204" pitchFamily="34" charset="0"/>
              <a:buChar char="•"/>
            </a:pPr>
            <a:r>
              <a:rPr lang="en-US" b="1" dirty="0" smtClean="0">
                <a:latin typeface="Eras Light ITC" panose="020B0402030504020804" pitchFamily="34" charset="0"/>
              </a:rPr>
              <a:t>User Interfaces</a:t>
            </a:r>
          </a:p>
          <a:p>
            <a:pPr lvl="1">
              <a:buSzPct val="100000"/>
              <a:buFont typeface="Arial" panose="020B0604020202020204" pitchFamily="34" charset="0"/>
              <a:buChar char="•"/>
            </a:pPr>
            <a:r>
              <a:rPr lang="en-US" b="1" dirty="0" smtClean="0">
                <a:latin typeface="Eras Light ITC" panose="020B0402030504020804" pitchFamily="34" charset="0"/>
              </a:rPr>
              <a:t>Event Design (Gameplay)</a:t>
            </a:r>
          </a:p>
          <a:p>
            <a:pPr lvl="1">
              <a:buSzPct val="100000"/>
              <a:buFont typeface="Arial" panose="020B0604020202020204" pitchFamily="34" charset="0"/>
              <a:buChar char="•"/>
            </a:pPr>
            <a:r>
              <a:rPr lang="en-US" b="1" dirty="0" smtClean="0">
                <a:latin typeface="Eras Light ITC" panose="020B0402030504020804" pitchFamily="34" charset="0"/>
              </a:rPr>
              <a:t>Level Design (Play Environment)</a:t>
            </a:r>
          </a:p>
          <a:p>
            <a:pPr lvl="1">
              <a:buSzPct val="100000"/>
              <a:buFont typeface="Arial" panose="020B0604020202020204" pitchFamily="34" charset="0"/>
              <a:buChar char="•"/>
            </a:pPr>
            <a:r>
              <a:rPr lang="en-US" b="1" dirty="0" smtClean="0">
                <a:latin typeface="Eras Light ITC" panose="020B0402030504020804" pitchFamily="34" charset="0"/>
              </a:rPr>
              <a:t>Object Interactions</a:t>
            </a:r>
          </a:p>
          <a:p>
            <a:pPr lvl="1">
              <a:buSzPct val="100000"/>
              <a:buFont typeface="Arial" panose="020B0604020202020204" pitchFamily="34" charset="0"/>
              <a:buChar char="•"/>
            </a:pPr>
            <a:r>
              <a:rPr lang="en-US" b="1" dirty="0" smtClean="0">
                <a:latin typeface="Eras Light ITC" panose="020B0402030504020804" pitchFamily="34" charset="0"/>
              </a:rPr>
              <a:t>Character Scripts/Behaviors</a:t>
            </a:r>
          </a:p>
          <a:p>
            <a:pPr lvl="1">
              <a:buSzPct val="100000"/>
              <a:buFont typeface="Arial" panose="020B0604020202020204" pitchFamily="34" charset="0"/>
              <a:buChar char="•"/>
            </a:pPr>
            <a:r>
              <a:rPr lang="en-US" b="1" dirty="0" smtClean="0">
                <a:latin typeface="Eras Light ITC" panose="020B0402030504020804" pitchFamily="34" charset="0"/>
              </a:rPr>
              <a:t>Character Interactions/Branches</a:t>
            </a:r>
            <a:endParaRPr lang="en-US" b="1" dirty="0">
              <a:latin typeface="Eras Light ITC" panose="020B0402030504020804" pitchFamily="34" charset="0"/>
            </a:endParaRPr>
          </a:p>
          <a:p>
            <a:pPr marL="457200" lvl="1" indent="0">
              <a:buSzPct val="100000"/>
              <a:buNone/>
            </a:pPr>
            <a:endParaRPr lang="en-US" dirty="0" smtClean="0">
              <a:latin typeface="Eras Light ITC" panose="020B0402030504020804" pitchFamily="34" charset="0"/>
            </a:endParaRPr>
          </a:p>
        </p:txBody>
      </p:sp>
      <p:sp>
        <p:nvSpPr>
          <p:cNvPr id="7" name="Content Placeholder 5"/>
          <p:cNvSpPr txBox="1">
            <a:spLocks/>
          </p:cNvSpPr>
          <p:nvPr/>
        </p:nvSpPr>
        <p:spPr>
          <a:xfrm>
            <a:off x="8409216" y="2398486"/>
            <a:ext cx="3265713" cy="44831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SzPct val="100000"/>
              <a:buFont typeface="Arial" panose="020B0604020202020204" pitchFamily="34" charset="0"/>
              <a:buChar char="•"/>
            </a:pPr>
            <a:r>
              <a:rPr lang="en-US" b="1" dirty="0">
                <a:latin typeface="Kristen ITC" panose="03050502040202030202" pitchFamily="66" charset="0"/>
              </a:rPr>
              <a:t>Art</a:t>
            </a:r>
          </a:p>
          <a:p>
            <a:pPr lvl="1">
              <a:buSzPct val="100000"/>
              <a:buFont typeface="Arial" panose="020B0604020202020204" pitchFamily="34" charset="0"/>
              <a:buChar char="•"/>
            </a:pPr>
            <a:r>
              <a:rPr lang="en-US" b="1" dirty="0">
                <a:latin typeface="Eras Light ITC" panose="020B0402030504020804" pitchFamily="34" charset="0"/>
              </a:rPr>
              <a:t>Character Art</a:t>
            </a:r>
          </a:p>
          <a:p>
            <a:pPr lvl="1">
              <a:buSzPct val="100000"/>
              <a:buFont typeface="Arial" panose="020B0604020202020204" pitchFamily="34" charset="0"/>
              <a:buChar char="•"/>
            </a:pPr>
            <a:r>
              <a:rPr lang="en-US" b="1" dirty="0">
                <a:latin typeface="Eras Light ITC" panose="020B0402030504020804" pitchFamily="34" charset="0"/>
              </a:rPr>
              <a:t>World Map</a:t>
            </a:r>
          </a:p>
          <a:p>
            <a:pPr lvl="1">
              <a:buSzPct val="100000"/>
              <a:buFont typeface="Arial" panose="020B0604020202020204" pitchFamily="34" charset="0"/>
              <a:buChar char="•"/>
            </a:pPr>
            <a:r>
              <a:rPr lang="en-US" b="1" dirty="0">
                <a:latin typeface="Eras Light ITC" panose="020B0402030504020804" pitchFamily="34" charset="0"/>
              </a:rPr>
              <a:t>Room Art</a:t>
            </a:r>
          </a:p>
          <a:p>
            <a:pPr lvl="1">
              <a:buSzPct val="100000"/>
              <a:buFont typeface="Arial" panose="020B0604020202020204" pitchFamily="34" charset="0"/>
              <a:buChar char="•"/>
            </a:pPr>
            <a:r>
              <a:rPr lang="en-US" b="1" dirty="0">
                <a:latin typeface="Eras Light ITC" panose="020B0402030504020804" pitchFamily="34" charset="0"/>
              </a:rPr>
              <a:t>Object Art</a:t>
            </a:r>
          </a:p>
          <a:p>
            <a:pPr lvl="1">
              <a:buSzPct val="100000"/>
              <a:buFont typeface="Arial" panose="020B0604020202020204" pitchFamily="34" charset="0"/>
              <a:buChar char="•"/>
            </a:pPr>
            <a:r>
              <a:rPr lang="en-US" b="1" dirty="0">
                <a:latin typeface="Eras Light ITC" panose="020B0402030504020804" pitchFamily="34" charset="0"/>
              </a:rPr>
              <a:t>Hi-Res </a:t>
            </a:r>
            <a:r>
              <a:rPr lang="en-US" b="1" dirty="0" smtClean="0">
                <a:latin typeface="Eras Light ITC" panose="020B0402030504020804" pitchFamily="34" charset="0"/>
              </a:rPr>
              <a:t>Stills</a:t>
            </a:r>
            <a:endParaRPr lang="en-US" b="1" i="1" dirty="0" smtClean="0">
              <a:latin typeface="Kristen ITC" panose="03050502040202030202" pitchFamily="66" charset="0"/>
            </a:endParaRPr>
          </a:p>
          <a:p>
            <a:pPr>
              <a:buSzPct val="100000"/>
              <a:buFont typeface="Arial" panose="020B0604020202020204" pitchFamily="34" charset="0"/>
              <a:buChar char="•"/>
            </a:pPr>
            <a:r>
              <a:rPr lang="en-US" b="1" dirty="0" smtClean="0">
                <a:latin typeface="Kristen ITC" panose="03050502040202030202" pitchFamily="66" charset="0"/>
              </a:rPr>
              <a:t>Animations</a:t>
            </a:r>
          </a:p>
          <a:p>
            <a:pPr lvl="1">
              <a:buSzPct val="100000"/>
              <a:buFont typeface="Arial" panose="020B0604020202020204" pitchFamily="34" charset="0"/>
              <a:buChar char="•"/>
            </a:pPr>
            <a:r>
              <a:rPr lang="en-US" b="1" dirty="0" smtClean="0">
                <a:latin typeface="Eras Light ITC" panose="020B0402030504020804" pitchFamily="34" charset="0"/>
              </a:rPr>
              <a:t>Object Animation</a:t>
            </a:r>
          </a:p>
          <a:p>
            <a:pPr lvl="1">
              <a:buSzPct val="100000"/>
              <a:buFont typeface="Arial" panose="020B0604020202020204" pitchFamily="34" charset="0"/>
              <a:buChar char="•"/>
            </a:pPr>
            <a:r>
              <a:rPr lang="en-US" b="1" dirty="0" smtClean="0">
                <a:latin typeface="Eras Light ITC" panose="020B0402030504020804" pitchFamily="34" charset="0"/>
              </a:rPr>
              <a:t>Character Animation</a:t>
            </a:r>
          </a:p>
          <a:p>
            <a:pPr lvl="1">
              <a:buSzPct val="100000"/>
              <a:buFont typeface="Arial" panose="020B0604020202020204" pitchFamily="34" charset="0"/>
              <a:buChar char="•"/>
            </a:pPr>
            <a:r>
              <a:rPr lang="en-US" b="1" dirty="0" smtClean="0">
                <a:latin typeface="Eras Light ITC" panose="020B0402030504020804" pitchFamily="34" charset="0"/>
              </a:rPr>
              <a:t>Visual Effects</a:t>
            </a:r>
            <a:endParaRPr lang="en-US" b="1" dirty="0">
              <a:latin typeface="Eras Light ITC" panose="020B0402030504020804" pitchFamily="34" charset="0"/>
            </a:endParaRPr>
          </a:p>
        </p:txBody>
      </p:sp>
    </p:spTree>
    <p:extLst>
      <p:ext uri="{BB962C8B-B14F-4D97-AF65-F5344CB8AC3E}">
        <p14:creationId xmlns:p14="http://schemas.microsoft.com/office/powerpoint/2010/main" val="16274967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Roles and Powers</a:t>
            </a:r>
            <a:endParaRPr lang="en-US" dirty="0"/>
          </a:p>
        </p:txBody>
      </p:sp>
      <p:sp>
        <p:nvSpPr>
          <p:cNvPr id="3" name="Content Placeholder 2"/>
          <p:cNvSpPr>
            <a:spLocks noGrp="1"/>
          </p:cNvSpPr>
          <p:nvPr>
            <p:ph idx="1"/>
          </p:nvPr>
        </p:nvSpPr>
        <p:spPr>
          <a:xfrm>
            <a:off x="489858" y="2244270"/>
            <a:ext cx="4686300" cy="4483101"/>
          </a:xfrm>
        </p:spPr>
        <p:txBody>
          <a:bodyPr>
            <a:normAutofit fontScale="85000" lnSpcReduction="20000"/>
          </a:bodyPr>
          <a:lstStyle/>
          <a:p>
            <a:pPr marL="0" indent="0">
              <a:buNone/>
            </a:pPr>
            <a:r>
              <a:rPr lang="en-US" b="1" u="sng" dirty="0" smtClean="0">
                <a:solidFill>
                  <a:srgbClr val="FF0000"/>
                </a:solidFill>
                <a:latin typeface="Kristen ITC" panose="03050502040202030202" pitchFamily="66" charset="0"/>
              </a:rPr>
              <a:t>Director</a:t>
            </a:r>
            <a:r>
              <a:rPr lang="en-US" b="1" dirty="0" smtClean="0">
                <a:latin typeface="Kristen ITC" panose="03050502040202030202" pitchFamily="66" charset="0"/>
              </a:rPr>
              <a:t>:</a:t>
            </a:r>
            <a:r>
              <a:rPr lang="en-US" dirty="0" smtClean="0">
                <a:latin typeface="Kristen ITC" panose="03050502040202030202" pitchFamily="66" charset="0"/>
              </a:rPr>
              <a:t> Actively directs the driver</a:t>
            </a:r>
          </a:p>
          <a:p>
            <a:pPr marL="0" indent="0">
              <a:buNone/>
            </a:pPr>
            <a:r>
              <a:rPr lang="en-US" b="1" dirty="0" smtClean="0">
                <a:solidFill>
                  <a:schemeClr val="accent2">
                    <a:lumMod val="75000"/>
                  </a:schemeClr>
                </a:solidFill>
                <a:latin typeface="Kristen ITC" panose="03050502040202030202" pitchFamily="66" charset="0"/>
              </a:rPr>
              <a:t>Driver</a:t>
            </a:r>
            <a:r>
              <a:rPr lang="en-US" b="1" dirty="0" smtClean="0">
                <a:latin typeface="Kristen ITC" panose="03050502040202030202" pitchFamily="66" charset="0"/>
              </a:rPr>
              <a:t>: </a:t>
            </a:r>
            <a:r>
              <a:rPr lang="en-US" dirty="0" smtClean="0">
                <a:latin typeface="Kristen ITC" panose="03050502040202030202" pitchFamily="66" charset="0"/>
              </a:rPr>
              <a:t>Actively applies the changes</a:t>
            </a:r>
          </a:p>
          <a:p>
            <a:r>
              <a:rPr lang="en-US" dirty="0" smtClean="0">
                <a:latin typeface="Kristen ITC" panose="03050502040202030202" pitchFamily="66" charset="0"/>
              </a:rPr>
              <a:t>Design Team </a:t>
            </a:r>
            <a:r>
              <a:rPr lang="en-US" dirty="0" smtClean="0">
                <a:latin typeface="Eras Light ITC" panose="020B0402030504020804" pitchFamily="34" charset="0"/>
              </a:rPr>
              <a:t>– </a:t>
            </a:r>
            <a:r>
              <a:rPr lang="en-US" u="sng" dirty="0" smtClean="0">
                <a:solidFill>
                  <a:srgbClr val="FF0000"/>
                </a:solidFill>
                <a:latin typeface="Kristen ITC" panose="03050502040202030202" pitchFamily="66" charset="0"/>
              </a:rPr>
              <a:t>Michael</a:t>
            </a:r>
            <a:r>
              <a:rPr lang="en-US" dirty="0" smtClean="0">
                <a:solidFill>
                  <a:srgbClr val="FF0000"/>
                </a:solidFill>
                <a:latin typeface="Eras Light ITC" panose="020B0402030504020804" pitchFamily="34" charset="0"/>
              </a:rPr>
              <a:t> </a:t>
            </a:r>
            <a:r>
              <a:rPr lang="en-US" dirty="0" smtClean="0">
                <a:latin typeface="Eras Light ITC" panose="020B0402030504020804" pitchFamily="34" charset="0"/>
              </a:rPr>
              <a:t>+ </a:t>
            </a:r>
            <a:r>
              <a:rPr lang="en-US" dirty="0" smtClean="0">
                <a:solidFill>
                  <a:schemeClr val="accent2">
                    <a:lumMod val="75000"/>
                  </a:schemeClr>
                </a:solidFill>
                <a:latin typeface="Kristen ITC" panose="03050502040202030202" pitchFamily="66" charset="0"/>
              </a:rPr>
              <a:t>Matt</a:t>
            </a:r>
          </a:p>
          <a:p>
            <a:pPr lvl="1"/>
            <a:r>
              <a:rPr lang="en-US" dirty="0" smtClean="0">
                <a:latin typeface="Eras Light ITC" panose="020B0402030504020804" pitchFamily="34" charset="0"/>
              </a:rPr>
              <a:t>Story; Dialog; Events and Level design; User Interface/User Experience (UI/UX)</a:t>
            </a:r>
          </a:p>
          <a:p>
            <a:r>
              <a:rPr lang="en-US" dirty="0" smtClean="0">
                <a:latin typeface="Kristen ITC" panose="03050502040202030202" pitchFamily="66" charset="0"/>
              </a:rPr>
              <a:t>Music Team </a:t>
            </a:r>
            <a:r>
              <a:rPr lang="en-US" dirty="0" smtClean="0">
                <a:latin typeface="Eras Light ITC" panose="020B0402030504020804" pitchFamily="34" charset="0"/>
              </a:rPr>
              <a:t>– </a:t>
            </a:r>
            <a:r>
              <a:rPr lang="en-US" dirty="0" smtClean="0">
                <a:solidFill>
                  <a:schemeClr val="accent2">
                    <a:lumMod val="75000"/>
                  </a:schemeClr>
                </a:solidFill>
                <a:latin typeface="Kristen ITC" panose="03050502040202030202" pitchFamily="66" charset="0"/>
              </a:rPr>
              <a:t>Chris</a:t>
            </a:r>
            <a:r>
              <a:rPr lang="en-US" dirty="0" smtClean="0">
                <a:solidFill>
                  <a:schemeClr val="accent2">
                    <a:lumMod val="75000"/>
                  </a:schemeClr>
                </a:solidFill>
                <a:latin typeface="Eras Light ITC" panose="020B0402030504020804" pitchFamily="34" charset="0"/>
              </a:rPr>
              <a:t> </a:t>
            </a:r>
            <a:r>
              <a:rPr lang="en-US" dirty="0" smtClean="0">
                <a:latin typeface="Eras Light ITC" panose="020B0402030504020804" pitchFamily="34" charset="0"/>
              </a:rPr>
              <a:t>+ </a:t>
            </a:r>
            <a:r>
              <a:rPr lang="en-US" u="sng" dirty="0" smtClean="0">
                <a:solidFill>
                  <a:srgbClr val="FF0000"/>
                </a:solidFill>
                <a:latin typeface="Kristen ITC" panose="03050502040202030202" pitchFamily="66" charset="0"/>
              </a:rPr>
              <a:t>Matt</a:t>
            </a:r>
          </a:p>
          <a:p>
            <a:pPr lvl="1"/>
            <a:r>
              <a:rPr lang="en-US" dirty="0" smtClean="0">
                <a:latin typeface="Eras Light ITC" panose="020B0402030504020804" pitchFamily="34" charset="0"/>
              </a:rPr>
              <a:t>Game Soundtrack; Environmental Sounds</a:t>
            </a:r>
          </a:p>
          <a:p>
            <a:r>
              <a:rPr lang="en-US" dirty="0" err="1" smtClean="0">
                <a:latin typeface="Kristen ITC" panose="03050502040202030202" pitchFamily="66" charset="0"/>
              </a:rPr>
              <a:t>Asets</a:t>
            </a:r>
            <a:r>
              <a:rPr lang="en-US" dirty="0" smtClean="0">
                <a:latin typeface="Kristen ITC" panose="03050502040202030202" pitchFamily="66" charset="0"/>
              </a:rPr>
              <a:t> Team </a:t>
            </a:r>
            <a:r>
              <a:rPr lang="en-US" dirty="0" smtClean="0">
                <a:latin typeface="Eras Light ITC" panose="020B0402030504020804" pitchFamily="34" charset="0"/>
              </a:rPr>
              <a:t>– </a:t>
            </a:r>
            <a:r>
              <a:rPr lang="en-US" u="sng" dirty="0" smtClean="0">
                <a:solidFill>
                  <a:srgbClr val="FF0000"/>
                </a:solidFill>
                <a:latin typeface="Kristen ITC" panose="03050502040202030202" pitchFamily="66" charset="0"/>
              </a:rPr>
              <a:t>Matt</a:t>
            </a:r>
            <a:r>
              <a:rPr lang="en-US" dirty="0" smtClean="0">
                <a:solidFill>
                  <a:srgbClr val="FF0000"/>
                </a:solidFill>
                <a:latin typeface="Eras Light ITC" panose="020B0402030504020804" pitchFamily="34" charset="0"/>
              </a:rPr>
              <a:t> </a:t>
            </a:r>
            <a:r>
              <a:rPr lang="en-US" dirty="0" smtClean="0">
                <a:latin typeface="Eras Light ITC" panose="020B0402030504020804" pitchFamily="34" charset="0"/>
              </a:rPr>
              <a:t>+ </a:t>
            </a:r>
            <a:r>
              <a:rPr lang="en-US" dirty="0" err="1" smtClean="0">
                <a:solidFill>
                  <a:schemeClr val="accent2">
                    <a:lumMod val="75000"/>
                  </a:schemeClr>
                </a:solidFill>
                <a:latin typeface="Kristen ITC" panose="03050502040202030202" pitchFamily="66" charset="0"/>
              </a:rPr>
              <a:t>Ammron</a:t>
            </a:r>
            <a:endParaRPr lang="en-US" dirty="0" smtClean="0">
              <a:solidFill>
                <a:schemeClr val="accent2">
                  <a:lumMod val="75000"/>
                </a:schemeClr>
              </a:solidFill>
              <a:latin typeface="Kristen ITC" panose="03050502040202030202" pitchFamily="66" charset="0"/>
            </a:endParaRPr>
          </a:p>
          <a:p>
            <a:pPr lvl="1"/>
            <a:r>
              <a:rPr lang="en-US" dirty="0" smtClean="0">
                <a:latin typeface="Eras Light ITC" panose="020B0402030504020804" pitchFamily="34" charset="0"/>
              </a:rPr>
              <a:t>Maps; Objects; Artwork; Still Visuals</a:t>
            </a:r>
          </a:p>
          <a:p>
            <a:r>
              <a:rPr lang="en-US" dirty="0">
                <a:latin typeface="Kristen ITC" panose="03050502040202030202" pitchFamily="66" charset="0"/>
              </a:rPr>
              <a:t>Animation Team </a:t>
            </a:r>
            <a:r>
              <a:rPr lang="en-US" dirty="0">
                <a:latin typeface="Eras Light ITC" panose="020B0402030504020804" pitchFamily="34" charset="0"/>
              </a:rPr>
              <a:t>– </a:t>
            </a:r>
            <a:r>
              <a:rPr lang="en-US" dirty="0" err="1">
                <a:solidFill>
                  <a:schemeClr val="accent2">
                    <a:lumMod val="75000"/>
                  </a:schemeClr>
                </a:solidFill>
                <a:latin typeface="Kristen ITC" panose="03050502040202030202" pitchFamily="66" charset="0"/>
              </a:rPr>
              <a:t>Ammron</a:t>
            </a:r>
            <a:r>
              <a:rPr lang="en-US" dirty="0">
                <a:solidFill>
                  <a:schemeClr val="accent2">
                    <a:lumMod val="75000"/>
                  </a:schemeClr>
                </a:solidFill>
                <a:latin typeface="Eras Light ITC" panose="020B0402030504020804" pitchFamily="34" charset="0"/>
              </a:rPr>
              <a:t> </a:t>
            </a:r>
            <a:r>
              <a:rPr lang="en-US" dirty="0">
                <a:latin typeface="Eras Light ITC" panose="020B0402030504020804" pitchFamily="34" charset="0"/>
              </a:rPr>
              <a:t>+ </a:t>
            </a:r>
            <a:r>
              <a:rPr lang="en-US" u="sng" dirty="0" smtClean="0">
                <a:solidFill>
                  <a:srgbClr val="FF0000"/>
                </a:solidFill>
                <a:latin typeface="Kristen ITC" panose="03050502040202030202" pitchFamily="66" charset="0"/>
              </a:rPr>
              <a:t>Michael</a:t>
            </a:r>
          </a:p>
          <a:p>
            <a:pPr lvl="1"/>
            <a:r>
              <a:rPr lang="en-US" dirty="0" smtClean="0">
                <a:latin typeface="Eras Light ITC" panose="020B0402030504020804" pitchFamily="34" charset="0"/>
              </a:rPr>
              <a:t>Visual Effects; Character + Object Animations</a:t>
            </a:r>
          </a:p>
          <a:p>
            <a:r>
              <a:rPr lang="en-US" dirty="0" smtClean="0">
                <a:latin typeface="Kristen ITC" panose="03050502040202030202" pitchFamily="66" charset="0"/>
              </a:rPr>
              <a:t>Programming Team </a:t>
            </a:r>
            <a:r>
              <a:rPr lang="en-US" dirty="0" smtClean="0">
                <a:latin typeface="Eras Light ITC" panose="020B0402030504020804" pitchFamily="34" charset="0"/>
              </a:rPr>
              <a:t>– </a:t>
            </a:r>
            <a:r>
              <a:rPr lang="en-US" dirty="0" smtClean="0">
                <a:solidFill>
                  <a:schemeClr val="accent2">
                    <a:lumMod val="75000"/>
                  </a:schemeClr>
                </a:solidFill>
                <a:latin typeface="Kristen ITC" panose="03050502040202030202" pitchFamily="66" charset="0"/>
              </a:rPr>
              <a:t>Michael</a:t>
            </a:r>
            <a:r>
              <a:rPr lang="en-US" dirty="0" smtClean="0">
                <a:solidFill>
                  <a:schemeClr val="accent2">
                    <a:lumMod val="75000"/>
                  </a:schemeClr>
                </a:solidFill>
                <a:latin typeface="Eras Light ITC" panose="020B0402030504020804" pitchFamily="34" charset="0"/>
              </a:rPr>
              <a:t> </a:t>
            </a:r>
            <a:r>
              <a:rPr lang="en-US" dirty="0" smtClean="0">
                <a:latin typeface="Eras Light ITC" panose="020B0402030504020804" pitchFamily="34" charset="0"/>
              </a:rPr>
              <a:t>+ </a:t>
            </a:r>
            <a:r>
              <a:rPr lang="en-US" u="sng" dirty="0" smtClean="0">
                <a:solidFill>
                  <a:srgbClr val="FF0000"/>
                </a:solidFill>
                <a:latin typeface="Kristen ITC" panose="03050502040202030202" pitchFamily="66" charset="0"/>
              </a:rPr>
              <a:t>Chris</a:t>
            </a:r>
          </a:p>
          <a:p>
            <a:pPr lvl="1"/>
            <a:r>
              <a:rPr lang="en-US" dirty="0" smtClean="0">
                <a:latin typeface="Eras Light ITC" panose="020B0402030504020804" pitchFamily="34" charset="0"/>
              </a:rPr>
              <a:t>Functionality; Character Behaviors; Event Handling</a:t>
            </a:r>
          </a:p>
          <a:p>
            <a:r>
              <a:rPr lang="en-US" dirty="0" smtClean="0">
                <a:latin typeface="Kristen ITC" panose="03050502040202030202" pitchFamily="66" charset="0"/>
              </a:rPr>
              <a:t>Sound Effects Team </a:t>
            </a:r>
            <a:r>
              <a:rPr lang="en-US" dirty="0" smtClean="0">
                <a:latin typeface="Eras Light ITC" panose="020B0402030504020804" pitchFamily="34" charset="0"/>
              </a:rPr>
              <a:t>– </a:t>
            </a:r>
            <a:r>
              <a:rPr lang="en-US" dirty="0" smtClean="0">
                <a:solidFill>
                  <a:schemeClr val="accent2">
                    <a:lumMod val="75000"/>
                  </a:schemeClr>
                </a:solidFill>
                <a:latin typeface="Kristen ITC" panose="03050502040202030202" pitchFamily="66" charset="0"/>
              </a:rPr>
              <a:t>Chris</a:t>
            </a:r>
            <a:r>
              <a:rPr lang="en-US" dirty="0" smtClean="0">
                <a:solidFill>
                  <a:schemeClr val="accent2">
                    <a:lumMod val="75000"/>
                  </a:schemeClr>
                </a:solidFill>
                <a:latin typeface="Eras Light ITC" panose="020B0402030504020804" pitchFamily="34" charset="0"/>
              </a:rPr>
              <a:t> </a:t>
            </a:r>
            <a:r>
              <a:rPr lang="en-US" dirty="0" smtClean="0">
                <a:latin typeface="Eras Light ITC" panose="020B0402030504020804" pitchFamily="34" charset="0"/>
              </a:rPr>
              <a:t>+ </a:t>
            </a:r>
            <a:r>
              <a:rPr lang="en-US" u="sng" dirty="0" err="1" smtClean="0">
                <a:solidFill>
                  <a:srgbClr val="FF0000"/>
                </a:solidFill>
                <a:latin typeface="Kristen ITC" panose="03050502040202030202" pitchFamily="66" charset="0"/>
              </a:rPr>
              <a:t>Ammron</a:t>
            </a:r>
            <a:endParaRPr lang="en-US" u="sng" dirty="0" smtClean="0">
              <a:solidFill>
                <a:srgbClr val="FF0000"/>
              </a:solidFill>
              <a:latin typeface="Kristen ITC" panose="03050502040202030202" pitchFamily="66" charset="0"/>
            </a:endParaRPr>
          </a:p>
          <a:p>
            <a:pPr lvl="1"/>
            <a:r>
              <a:rPr lang="en-US" dirty="0" smtClean="0">
                <a:latin typeface="Eras Light ITC" panose="020B0402030504020804" pitchFamily="34" charset="0"/>
              </a:rPr>
              <a:t>Matching SFX to Animations &amp; Objects in-game</a:t>
            </a:r>
            <a:endParaRPr lang="en-US" dirty="0" smtClean="0">
              <a:latin typeface="Kristen ITC" panose="03050502040202030202" pitchFamily="66" charset="0"/>
            </a:endParaRPr>
          </a:p>
        </p:txBody>
      </p:sp>
      <p:pic>
        <p:nvPicPr>
          <p:cNvPr id="3074" name="Picture 2" descr="Image result for pair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661" y="2694214"/>
            <a:ext cx="6139542" cy="3453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047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Priority</a:t>
            </a:r>
            <a:endParaRPr lang="en-US" dirty="0"/>
          </a:p>
        </p:txBody>
      </p:sp>
      <p:sp>
        <p:nvSpPr>
          <p:cNvPr id="5" name="Content Placeholder 4"/>
          <p:cNvSpPr>
            <a:spLocks noGrp="1"/>
          </p:cNvSpPr>
          <p:nvPr>
            <p:ph sz="half" idx="1"/>
          </p:nvPr>
        </p:nvSpPr>
        <p:spPr>
          <a:xfrm>
            <a:off x="816429" y="2461236"/>
            <a:ext cx="2530929" cy="4608601"/>
          </a:xfrm>
        </p:spPr>
        <p:txBody>
          <a:bodyPr>
            <a:normAutofit/>
          </a:bodyPr>
          <a:lstStyle/>
          <a:p>
            <a:pPr>
              <a:buSzPct val="100000"/>
              <a:buFont typeface="Arial" panose="020B0604020202020204" pitchFamily="34" charset="0"/>
              <a:buChar char="•"/>
            </a:pPr>
            <a:r>
              <a:rPr lang="en-US" sz="2000" b="1" dirty="0" smtClean="0">
                <a:latin typeface="Kristen ITC" panose="03050502040202030202" pitchFamily="66" charset="0"/>
              </a:rPr>
              <a:t>Criti</a:t>
            </a:r>
            <a:r>
              <a:rPr lang="en-US" sz="2000" b="1" dirty="0">
                <a:latin typeface="Kristen ITC" panose="03050502040202030202" pitchFamily="66" charset="0"/>
              </a:rPr>
              <a:t>c</a:t>
            </a:r>
            <a:r>
              <a:rPr lang="en-US" sz="2000" b="1" dirty="0" smtClean="0">
                <a:latin typeface="Kristen ITC" panose="03050502040202030202" pitchFamily="66" charset="0"/>
              </a:rPr>
              <a:t>al </a:t>
            </a:r>
            <a:endParaRPr lang="en-US" b="1" dirty="0" smtClean="0">
              <a:latin typeface="Kristen ITC" panose="03050502040202030202" pitchFamily="66" charset="0"/>
            </a:endParaRPr>
          </a:p>
          <a:p>
            <a:pPr lvl="1">
              <a:buSzPct val="100000"/>
              <a:buFont typeface="Arial" panose="020B0604020202020204" pitchFamily="34" charset="0"/>
              <a:buChar char="•"/>
            </a:pPr>
            <a:r>
              <a:rPr lang="en-US" b="1" dirty="0" smtClean="0">
                <a:latin typeface="Eras Light ITC" panose="020B0402030504020804" pitchFamily="34" charset="0"/>
              </a:rPr>
              <a:t>Dialog</a:t>
            </a:r>
            <a:endParaRPr lang="en-US" b="1" dirty="0">
              <a:latin typeface="Eras Light ITC" panose="020B0402030504020804" pitchFamily="34" charset="0"/>
            </a:endParaRPr>
          </a:p>
          <a:p>
            <a:pPr lvl="1">
              <a:buSzPct val="100000"/>
              <a:buFont typeface="Arial" panose="020B0604020202020204" pitchFamily="34" charset="0"/>
              <a:buChar char="•"/>
            </a:pPr>
            <a:r>
              <a:rPr lang="en-US" b="1" dirty="0" smtClean="0">
                <a:latin typeface="Eras Light ITC" panose="020B0402030504020804" pitchFamily="34" charset="0"/>
              </a:rPr>
              <a:t>Character </a:t>
            </a:r>
            <a:r>
              <a:rPr lang="en-US" b="1" dirty="0">
                <a:latin typeface="Eras Light ITC" panose="020B0402030504020804" pitchFamily="34" charset="0"/>
              </a:rPr>
              <a:t>Art</a:t>
            </a:r>
          </a:p>
          <a:p>
            <a:pPr lvl="1">
              <a:buSzPct val="100000"/>
              <a:buFont typeface="Arial" panose="020B0604020202020204" pitchFamily="34" charset="0"/>
              <a:buChar char="•"/>
            </a:pPr>
            <a:r>
              <a:rPr lang="en-US" b="1" dirty="0" smtClean="0">
                <a:latin typeface="Eras Light ITC" panose="020B0402030504020804" pitchFamily="34" charset="0"/>
              </a:rPr>
              <a:t>Room </a:t>
            </a:r>
            <a:r>
              <a:rPr lang="en-US" b="1" dirty="0">
                <a:latin typeface="Eras Light ITC" panose="020B0402030504020804" pitchFamily="34" charset="0"/>
              </a:rPr>
              <a:t>Art</a:t>
            </a:r>
          </a:p>
          <a:p>
            <a:pPr lvl="1">
              <a:buSzPct val="100000"/>
              <a:buFont typeface="Arial" panose="020B0604020202020204" pitchFamily="34" charset="0"/>
              <a:buChar char="•"/>
            </a:pPr>
            <a:r>
              <a:rPr lang="en-US" b="1" dirty="0" smtClean="0">
                <a:latin typeface="Eras Light ITC" panose="020B0402030504020804" pitchFamily="34" charset="0"/>
              </a:rPr>
              <a:t>Character </a:t>
            </a:r>
            <a:r>
              <a:rPr lang="en-US" b="1" dirty="0">
                <a:latin typeface="Eras Light ITC" panose="020B0402030504020804" pitchFamily="34" charset="0"/>
              </a:rPr>
              <a:t>Scripts/Behaviors</a:t>
            </a:r>
          </a:p>
          <a:p>
            <a:pPr lvl="1">
              <a:buSzPct val="100000"/>
              <a:buFont typeface="Arial" panose="020B0604020202020204" pitchFamily="34" charset="0"/>
              <a:buChar char="•"/>
            </a:pPr>
            <a:r>
              <a:rPr lang="en-US" b="1" dirty="0" smtClean="0">
                <a:latin typeface="Eras Light ITC" panose="020B0402030504020804" pitchFamily="34" charset="0"/>
              </a:rPr>
              <a:t>Character </a:t>
            </a:r>
            <a:r>
              <a:rPr lang="en-US" b="1" dirty="0">
                <a:latin typeface="Eras Light ITC" panose="020B0402030504020804" pitchFamily="34" charset="0"/>
              </a:rPr>
              <a:t>Animations</a:t>
            </a:r>
          </a:p>
        </p:txBody>
      </p:sp>
      <p:sp>
        <p:nvSpPr>
          <p:cNvPr id="6" name="Content Placeholder 5"/>
          <p:cNvSpPr>
            <a:spLocks noGrp="1"/>
          </p:cNvSpPr>
          <p:nvPr>
            <p:ph sz="half" idx="2"/>
          </p:nvPr>
        </p:nvSpPr>
        <p:spPr>
          <a:xfrm>
            <a:off x="4295141" y="2461236"/>
            <a:ext cx="3722881" cy="4483100"/>
          </a:xfrm>
        </p:spPr>
        <p:txBody>
          <a:bodyPr>
            <a:normAutofit/>
          </a:bodyPr>
          <a:lstStyle/>
          <a:p>
            <a:pPr>
              <a:buSzPct val="100000"/>
              <a:buFont typeface="Arial" panose="020B0604020202020204" pitchFamily="34" charset="0"/>
              <a:buChar char="•"/>
            </a:pPr>
            <a:r>
              <a:rPr lang="en-US" sz="2000" b="1" dirty="0" smtClean="0">
                <a:latin typeface="Kristen ITC" panose="03050502040202030202" pitchFamily="66" charset="0"/>
              </a:rPr>
              <a:t>Preferred</a:t>
            </a:r>
            <a:endParaRPr lang="en-US" b="1" dirty="0" smtClean="0">
              <a:latin typeface="Kristen ITC" panose="03050502040202030202" pitchFamily="66" charset="0"/>
            </a:endParaRPr>
          </a:p>
          <a:p>
            <a:pPr lvl="1">
              <a:buSzPct val="100000"/>
              <a:buFont typeface="Arial" panose="020B0604020202020204" pitchFamily="34" charset="0"/>
              <a:buChar char="•"/>
            </a:pPr>
            <a:r>
              <a:rPr lang="en-US" b="1" dirty="0" smtClean="0">
                <a:latin typeface="Eras Light ITC" panose="020B0402030504020804" pitchFamily="34" charset="0"/>
              </a:rPr>
              <a:t>Characters</a:t>
            </a:r>
            <a:r>
              <a:rPr lang="en-US" b="1" dirty="0">
                <a:latin typeface="Eras Light ITC" panose="020B0402030504020804" pitchFamily="34" charset="0"/>
              </a:rPr>
              <a:t>’ Bio</a:t>
            </a:r>
          </a:p>
          <a:p>
            <a:pPr lvl="1">
              <a:buSzPct val="100000"/>
              <a:buFont typeface="Arial" panose="020B0604020202020204" pitchFamily="34" charset="0"/>
              <a:buChar char="•"/>
            </a:pPr>
            <a:r>
              <a:rPr lang="en-US" b="1" dirty="0" smtClean="0">
                <a:latin typeface="Eras Light ITC" panose="020B0402030504020804" pitchFamily="34" charset="0"/>
              </a:rPr>
              <a:t>World </a:t>
            </a:r>
            <a:r>
              <a:rPr lang="en-US" b="1" dirty="0">
                <a:latin typeface="Eras Light ITC" panose="020B0402030504020804" pitchFamily="34" charset="0"/>
              </a:rPr>
              <a:t>History</a:t>
            </a:r>
          </a:p>
          <a:p>
            <a:pPr lvl="1">
              <a:buSzPct val="100000"/>
              <a:buFont typeface="Arial" panose="020B0604020202020204" pitchFamily="34" charset="0"/>
              <a:buChar char="•"/>
            </a:pPr>
            <a:r>
              <a:rPr lang="en-US" b="1" dirty="0" smtClean="0">
                <a:latin typeface="Eras Light ITC" panose="020B0402030504020804" pitchFamily="34" charset="0"/>
              </a:rPr>
              <a:t>World </a:t>
            </a:r>
            <a:r>
              <a:rPr lang="en-US" b="1" dirty="0">
                <a:latin typeface="Eras Light ITC" panose="020B0402030504020804" pitchFamily="34" charset="0"/>
              </a:rPr>
              <a:t>Map</a:t>
            </a:r>
          </a:p>
          <a:p>
            <a:pPr lvl="1">
              <a:buSzPct val="100000"/>
              <a:buFont typeface="Arial" panose="020B0604020202020204" pitchFamily="34" charset="0"/>
              <a:buChar char="•"/>
            </a:pPr>
            <a:r>
              <a:rPr lang="en-US" b="1" dirty="0" smtClean="0">
                <a:latin typeface="Eras Light ITC" panose="020B0402030504020804" pitchFamily="34" charset="0"/>
              </a:rPr>
              <a:t>Object </a:t>
            </a:r>
            <a:r>
              <a:rPr lang="en-US" b="1" dirty="0">
                <a:latin typeface="Eras Light ITC" panose="020B0402030504020804" pitchFamily="34" charset="0"/>
              </a:rPr>
              <a:t>Art</a:t>
            </a:r>
          </a:p>
          <a:p>
            <a:pPr lvl="1">
              <a:buSzPct val="100000"/>
              <a:buFont typeface="Arial" panose="020B0604020202020204" pitchFamily="34" charset="0"/>
              <a:buChar char="•"/>
            </a:pPr>
            <a:r>
              <a:rPr lang="en-US" b="1" dirty="0" smtClean="0">
                <a:latin typeface="Eras Light ITC" panose="020B0402030504020804" pitchFamily="34" charset="0"/>
              </a:rPr>
              <a:t>User </a:t>
            </a:r>
            <a:r>
              <a:rPr lang="en-US" b="1" dirty="0">
                <a:latin typeface="Eras Light ITC" panose="020B0402030504020804" pitchFamily="34" charset="0"/>
              </a:rPr>
              <a:t>Interfaces</a:t>
            </a:r>
          </a:p>
          <a:p>
            <a:pPr lvl="1">
              <a:buSzPct val="100000"/>
              <a:buFont typeface="Arial" panose="020B0604020202020204" pitchFamily="34" charset="0"/>
              <a:buChar char="•"/>
            </a:pPr>
            <a:r>
              <a:rPr lang="en-US" b="1" dirty="0" smtClean="0">
                <a:latin typeface="Eras Light ITC" panose="020B0402030504020804" pitchFamily="34" charset="0"/>
              </a:rPr>
              <a:t>Event </a:t>
            </a:r>
            <a:r>
              <a:rPr lang="en-US" b="1" dirty="0">
                <a:latin typeface="Eras Light ITC" panose="020B0402030504020804" pitchFamily="34" charset="0"/>
              </a:rPr>
              <a:t>Design (Gameplay)</a:t>
            </a:r>
          </a:p>
          <a:p>
            <a:pPr lvl="1">
              <a:buSzPct val="100000"/>
              <a:buFont typeface="Arial" panose="020B0604020202020204" pitchFamily="34" charset="0"/>
              <a:buChar char="•"/>
            </a:pPr>
            <a:r>
              <a:rPr lang="en-US" b="1" dirty="0" smtClean="0">
                <a:latin typeface="Eras Light ITC" panose="020B0402030504020804" pitchFamily="34" charset="0"/>
              </a:rPr>
              <a:t>Level </a:t>
            </a:r>
            <a:r>
              <a:rPr lang="en-US" b="1" dirty="0">
                <a:latin typeface="Eras Light ITC" panose="020B0402030504020804" pitchFamily="34" charset="0"/>
              </a:rPr>
              <a:t>Design (Play Environment)</a:t>
            </a:r>
          </a:p>
          <a:p>
            <a:pPr lvl="1">
              <a:buSzPct val="100000"/>
              <a:buFont typeface="Arial" panose="020B0604020202020204" pitchFamily="34" charset="0"/>
              <a:buChar char="•"/>
            </a:pPr>
            <a:r>
              <a:rPr lang="en-US" b="1" dirty="0" smtClean="0">
                <a:latin typeface="Eras Light ITC" panose="020B0402030504020804" pitchFamily="34" charset="0"/>
              </a:rPr>
              <a:t>Sound </a:t>
            </a:r>
            <a:r>
              <a:rPr lang="en-US" b="1" dirty="0">
                <a:latin typeface="Eras Light ITC" panose="020B0402030504020804" pitchFamily="34" charset="0"/>
              </a:rPr>
              <a:t>Effects</a:t>
            </a:r>
          </a:p>
          <a:p>
            <a:pPr lvl="1">
              <a:buSzPct val="100000"/>
              <a:buFont typeface="Arial" panose="020B0604020202020204" pitchFamily="34" charset="0"/>
              <a:buChar char="•"/>
            </a:pPr>
            <a:r>
              <a:rPr lang="en-US" b="1" dirty="0" smtClean="0">
                <a:latin typeface="Eras Light ITC" panose="020B0402030504020804" pitchFamily="34" charset="0"/>
              </a:rPr>
              <a:t>Ambient/World </a:t>
            </a:r>
            <a:r>
              <a:rPr lang="en-US" b="1" dirty="0">
                <a:latin typeface="Eras Light ITC" panose="020B0402030504020804" pitchFamily="34" charset="0"/>
              </a:rPr>
              <a:t>Sounds</a:t>
            </a:r>
          </a:p>
          <a:p>
            <a:pPr lvl="1">
              <a:buSzPct val="100000"/>
              <a:buFont typeface="Arial" panose="020B0604020202020204" pitchFamily="34" charset="0"/>
              <a:buChar char="•"/>
            </a:pPr>
            <a:r>
              <a:rPr lang="en-US" b="1" dirty="0" smtClean="0">
                <a:latin typeface="Eras Light ITC" panose="020B0402030504020804" pitchFamily="34" charset="0"/>
              </a:rPr>
              <a:t>Object Animation</a:t>
            </a:r>
            <a:endParaRPr lang="en-US" b="1" dirty="0">
              <a:latin typeface="Eras Light ITC" panose="020B0402030504020804" pitchFamily="34" charset="0"/>
            </a:endParaRPr>
          </a:p>
        </p:txBody>
      </p:sp>
      <p:sp>
        <p:nvSpPr>
          <p:cNvPr id="7" name="Content Placeholder 5"/>
          <p:cNvSpPr txBox="1">
            <a:spLocks/>
          </p:cNvSpPr>
          <p:nvPr/>
        </p:nvSpPr>
        <p:spPr>
          <a:xfrm>
            <a:off x="8409216" y="2461236"/>
            <a:ext cx="3265713" cy="44831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SzPct val="100000"/>
              <a:buFont typeface="Arial" panose="020B0604020202020204" pitchFamily="34" charset="0"/>
              <a:buChar char="•"/>
            </a:pPr>
            <a:r>
              <a:rPr lang="en-US" sz="2000" b="1" dirty="0" smtClean="0">
                <a:latin typeface="Kristen ITC" panose="03050502040202030202" pitchFamily="66" charset="0"/>
              </a:rPr>
              <a:t>Desired</a:t>
            </a:r>
          </a:p>
          <a:p>
            <a:pPr lvl="1">
              <a:buSzPct val="100000"/>
              <a:buFont typeface="Arial" panose="020B0604020202020204" pitchFamily="34" charset="0"/>
              <a:buChar char="•"/>
            </a:pPr>
            <a:r>
              <a:rPr lang="en-US" b="1" dirty="0" smtClean="0">
                <a:latin typeface="Eras Light ITC" panose="020B0402030504020804" pitchFamily="34" charset="0"/>
              </a:rPr>
              <a:t>Cutscenes</a:t>
            </a:r>
            <a:endParaRPr lang="en-US" b="1" dirty="0">
              <a:latin typeface="Eras Light ITC" panose="020B0402030504020804" pitchFamily="34" charset="0"/>
            </a:endParaRPr>
          </a:p>
          <a:p>
            <a:pPr lvl="1">
              <a:buSzPct val="100000"/>
              <a:buFont typeface="Arial" panose="020B0604020202020204" pitchFamily="34" charset="0"/>
              <a:buChar char="•"/>
            </a:pPr>
            <a:r>
              <a:rPr lang="en-US" b="1" dirty="0" smtClean="0">
                <a:latin typeface="Eras Light ITC" panose="020B0402030504020804" pitchFamily="34" charset="0"/>
              </a:rPr>
              <a:t>Hi-res</a:t>
            </a:r>
            <a:r>
              <a:rPr lang="en-US" b="1" dirty="0">
                <a:latin typeface="Eras Light ITC" panose="020B0402030504020804" pitchFamily="34" charset="0"/>
              </a:rPr>
              <a:t>. Stills</a:t>
            </a:r>
          </a:p>
          <a:p>
            <a:pPr lvl="1">
              <a:buSzPct val="100000"/>
              <a:buFont typeface="Arial" panose="020B0604020202020204" pitchFamily="34" charset="0"/>
              <a:buChar char="•"/>
            </a:pPr>
            <a:r>
              <a:rPr lang="en-US" b="1" dirty="0" smtClean="0">
                <a:latin typeface="Eras Light ITC" panose="020B0402030504020804" pitchFamily="34" charset="0"/>
              </a:rPr>
              <a:t>Object </a:t>
            </a:r>
            <a:r>
              <a:rPr lang="en-US" b="1" dirty="0">
                <a:latin typeface="Eras Light ITC" panose="020B0402030504020804" pitchFamily="34" charset="0"/>
              </a:rPr>
              <a:t>Interactions</a:t>
            </a:r>
          </a:p>
          <a:p>
            <a:pPr lvl="1">
              <a:buSzPct val="100000"/>
              <a:buFont typeface="Arial" panose="020B0604020202020204" pitchFamily="34" charset="0"/>
              <a:buChar char="•"/>
            </a:pPr>
            <a:r>
              <a:rPr lang="en-US" b="1" dirty="0" smtClean="0">
                <a:latin typeface="Eras Light ITC" panose="020B0402030504020804" pitchFamily="34" charset="0"/>
              </a:rPr>
              <a:t>Character </a:t>
            </a:r>
            <a:r>
              <a:rPr lang="en-US" b="1" dirty="0">
                <a:latin typeface="Eras Light ITC" panose="020B0402030504020804" pitchFamily="34" charset="0"/>
              </a:rPr>
              <a:t>Interactions/Branches</a:t>
            </a:r>
          </a:p>
          <a:p>
            <a:pPr lvl="1">
              <a:buSzPct val="100000"/>
              <a:buFont typeface="Arial" panose="020B0604020202020204" pitchFamily="34" charset="0"/>
              <a:buChar char="•"/>
            </a:pPr>
            <a:r>
              <a:rPr lang="en-US" b="1" dirty="0" smtClean="0">
                <a:latin typeface="Eras Light ITC" panose="020B0402030504020804" pitchFamily="34" charset="0"/>
              </a:rPr>
              <a:t>Music</a:t>
            </a:r>
            <a:endParaRPr lang="en-US" b="1" dirty="0">
              <a:latin typeface="Eras Light ITC" panose="020B0402030504020804" pitchFamily="34" charset="0"/>
            </a:endParaRPr>
          </a:p>
          <a:p>
            <a:pPr lvl="1">
              <a:buSzPct val="100000"/>
              <a:buFont typeface="Arial" panose="020B0604020202020204" pitchFamily="34" charset="0"/>
              <a:buChar char="•"/>
            </a:pPr>
            <a:r>
              <a:rPr lang="en-US" b="1" dirty="0" smtClean="0">
                <a:latin typeface="Eras Light ITC" panose="020B0402030504020804" pitchFamily="34" charset="0"/>
              </a:rPr>
              <a:t>Visual </a:t>
            </a:r>
            <a:r>
              <a:rPr lang="en-US" b="1" dirty="0">
                <a:latin typeface="Eras Light ITC" panose="020B0402030504020804" pitchFamily="34" charset="0"/>
              </a:rPr>
              <a:t>Effects</a:t>
            </a:r>
          </a:p>
        </p:txBody>
      </p:sp>
    </p:spTree>
    <p:extLst>
      <p:ext uri="{BB962C8B-B14F-4D97-AF65-F5344CB8AC3E}">
        <p14:creationId xmlns:p14="http://schemas.microsoft.com/office/powerpoint/2010/main" val="20983658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f-_SJIrALLU"/>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70440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cTn>
                <p:tgtEl>
                  <p:spTgt spid="5"/>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TM10001103[[fn=Headlines]]</Template>
  <TotalTime>473</TotalTime>
  <Words>777</Words>
  <Application>Microsoft Office PowerPoint</Application>
  <PresentationFormat>Widescreen</PresentationFormat>
  <Paragraphs>89</Paragraphs>
  <Slides>10</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Century Gothic</vt:lpstr>
      <vt:lpstr>Eras Light ITC</vt:lpstr>
      <vt:lpstr>Kristen ITC</vt:lpstr>
      <vt:lpstr>Wingdings 3</vt:lpstr>
      <vt:lpstr>Ion Boardroom</vt:lpstr>
      <vt:lpstr>The Forgotten Song</vt:lpstr>
      <vt:lpstr>Purpose</vt:lpstr>
      <vt:lpstr>PowerPoint Presentation</vt:lpstr>
      <vt:lpstr>Concept</vt:lpstr>
      <vt:lpstr>Vision</vt:lpstr>
      <vt:lpstr>Project Requirements</vt:lpstr>
      <vt:lpstr>Project Roles and Powers</vt:lpstr>
      <vt:lpstr>Requirements Priority</vt:lpstr>
      <vt:lpstr>PowerPoint Presentation</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Forgotten Song</dc:title>
  <dc:creator>Michael Kellett</dc:creator>
  <cp:lastModifiedBy>Michael Kellett</cp:lastModifiedBy>
  <cp:revision>20</cp:revision>
  <dcterms:created xsi:type="dcterms:W3CDTF">2018-01-25T20:17:10Z</dcterms:created>
  <dcterms:modified xsi:type="dcterms:W3CDTF">2018-01-27T22:32:56Z</dcterms:modified>
</cp:coreProperties>
</file>